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9" r:id="rId1"/>
  </p:sldMasterIdLst>
  <p:sldIdLst>
    <p:sldId id="256" r:id="rId2"/>
    <p:sldId id="270" r:id="rId3"/>
    <p:sldId id="271" r:id="rId4"/>
    <p:sldId id="299" r:id="rId5"/>
    <p:sldId id="272" r:id="rId6"/>
    <p:sldId id="292" r:id="rId7"/>
    <p:sldId id="293" r:id="rId8"/>
    <p:sldId id="260" r:id="rId9"/>
    <p:sldId id="274" r:id="rId10"/>
    <p:sldId id="294" r:id="rId11"/>
    <p:sldId id="273" r:id="rId12"/>
    <p:sldId id="281" r:id="rId13"/>
    <p:sldId id="280" r:id="rId14"/>
    <p:sldId id="275" r:id="rId15"/>
    <p:sldId id="276" r:id="rId16"/>
    <p:sldId id="297" r:id="rId17"/>
    <p:sldId id="283" r:id="rId18"/>
    <p:sldId id="284" r:id="rId19"/>
    <p:sldId id="277" r:id="rId20"/>
    <p:sldId id="286" r:id="rId21"/>
    <p:sldId id="287" r:id="rId22"/>
    <p:sldId id="288" r:id="rId23"/>
    <p:sldId id="261" r:id="rId24"/>
    <p:sldId id="259" r:id="rId25"/>
    <p:sldId id="263" r:id="rId26"/>
    <p:sldId id="300" r:id="rId27"/>
    <p:sldId id="289" r:id="rId28"/>
    <p:sldId id="290" r:id="rId29"/>
    <p:sldId id="278" r:id="rId30"/>
    <p:sldId id="301" r:id="rId31"/>
    <p:sldId id="303" r:id="rId32"/>
    <p:sldId id="302" r:id="rId33"/>
    <p:sldId id="268" r:id="rId34"/>
    <p:sldId id="304" r:id="rId35"/>
    <p:sldId id="305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EAF1-5F7D-4C5D-AF93-8223651345BE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2E7F8-524D-4938-8799-36228FBA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055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EAF1-5F7D-4C5D-AF93-8223651345BE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2E7F8-524D-4938-8799-36228FBA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777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EAF1-5F7D-4C5D-AF93-8223651345BE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2E7F8-524D-4938-8799-36228FBA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967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EAF1-5F7D-4C5D-AF93-8223651345BE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2E7F8-524D-4938-8799-36228FBA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237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EAF1-5F7D-4C5D-AF93-8223651345BE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2E7F8-524D-4938-8799-36228FBA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832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EAF1-5F7D-4C5D-AF93-8223651345BE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2E7F8-524D-4938-8799-36228FBA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705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EAF1-5F7D-4C5D-AF93-8223651345BE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2E7F8-524D-4938-8799-36228FBA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537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EAF1-5F7D-4C5D-AF93-8223651345BE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2E7F8-524D-4938-8799-36228FBA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619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EAF1-5F7D-4C5D-AF93-8223651345BE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2E7F8-524D-4938-8799-36228FBA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506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EAF1-5F7D-4C5D-AF93-8223651345BE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2E7F8-524D-4938-8799-36228FBA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969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EAF1-5F7D-4C5D-AF93-8223651345BE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2E7F8-524D-4938-8799-36228FBA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247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FEAF1-5F7D-4C5D-AF93-8223651345BE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2E7F8-524D-4938-8799-36228FBA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215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izh-reduktor.ru/img/litie/10big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3675" y="330127"/>
            <a:ext cx="6858000" cy="697395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C00000"/>
                </a:solidFill>
              </a:rPr>
              <a:t>Порошковые материалы </a:t>
            </a:r>
            <a:endParaRPr lang="ru-RU" sz="4400" dirty="0">
              <a:solidFill>
                <a:srgbClr val="C0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961" y="3362440"/>
            <a:ext cx="4491872" cy="33689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1658" y="1225485"/>
            <a:ext cx="85406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Группа ЭЛС 2</a:t>
            </a:r>
          </a:p>
          <a:p>
            <a:pPr algn="ctr"/>
            <a:r>
              <a:rPr lang="ru-RU" sz="2400" b="1" dirty="0"/>
              <a:t>Материаловедение</a:t>
            </a:r>
          </a:p>
          <a:p>
            <a:pPr algn="ctr"/>
            <a:r>
              <a:rPr lang="ru-RU" sz="2400" b="1" dirty="0"/>
              <a:t>Задание на 11.12.25</a:t>
            </a:r>
          </a:p>
          <a:p>
            <a:pPr algn="ctr"/>
            <a:r>
              <a:rPr lang="ru-RU" sz="2400" b="1" u="sng" dirty="0">
                <a:solidFill>
                  <a:srgbClr val="FF0000"/>
                </a:solidFill>
              </a:rPr>
              <a:t>Изучить материал лекции и ответить на вопросы на последнем слайде</a:t>
            </a:r>
          </a:p>
        </p:txBody>
      </p:sp>
    </p:spTree>
    <p:extLst>
      <p:ext uri="{BB962C8B-B14F-4D97-AF65-F5344CB8AC3E}">
        <p14:creationId xmlns:p14="http://schemas.microsoft.com/office/powerpoint/2010/main" val="2796060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110620a301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2234153" y="3600450"/>
            <a:ext cx="4680408" cy="2253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43919" y="-223681"/>
            <a:ext cx="8660876" cy="376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ea typeface="Calibri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0000"/>
                </a:solidFill>
                <a:ea typeface="Calibri"/>
                <a:cs typeface="Times New Roman" pitchFamily="18" charset="0"/>
              </a:rPr>
              <a:t>ПОРОШКОВАЯ МЕТАЛЛУРГИЯ </a:t>
            </a:r>
            <a:r>
              <a:rPr lang="ru-RU" sz="2400" b="1" dirty="0">
                <a:ea typeface="Calibri"/>
                <a:cs typeface="Times New Roman" pitchFamily="18" charset="0"/>
              </a:rPr>
              <a:t>— ТЕХНОЛОГИЯ ПОЛУЧЕНИЯ МЕТАЛЛИЧЕСКИХ ПОРОШКОВ И ИЗГОТОВЛЕНИЯ ИЗДЕЛИЙ ИЗ НИХ (ИЛИ ИХ КОМПОЗИЦИЙ С НЕМЕТАЛЛИЧЕСКИМИ ПОРОШКАМИ).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ea typeface="Calibri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ea typeface="Calibri"/>
                <a:cs typeface="Times New Roman" pitchFamily="18" charset="0"/>
              </a:rPr>
              <a:t>В ОБЩЕМ ВИДЕ ТЕХНОЛОГИЧЕСКИЙ ПРОЦЕСС ПОРОШКОВОЙ МЕТАЛЛУРГИИ СОСТОИТ ИЗ ЧЕТЫРЁХ ОСНОВНЫХ ЭТАПОВ: </a:t>
            </a:r>
            <a:r>
              <a:rPr lang="ru-RU" sz="2400" b="1" dirty="0">
                <a:solidFill>
                  <a:srgbClr val="FF0000"/>
                </a:solidFill>
                <a:ea typeface="Calibri"/>
                <a:cs typeface="Times New Roman" pitchFamily="18" charset="0"/>
              </a:rPr>
              <a:t>ПРОИЗВОДСТВО ПОРОШКОВ</a:t>
            </a:r>
            <a:r>
              <a:rPr lang="ru-RU" sz="2400" b="1" dirty="0">
                <a:ea typeface="Calibri"/>
                <a:cs typeface="Times New Roman" pitchFamily="18" charset="0"/>
              </a:rPr>
              <a:t>, </a:t>
            </a:r>
            <a:r>
              <a:rPr lang="ru-RU" sz="2400" b="1" dirty="0">
                <a:solidFill>
                  <a:srgbClr val="002060"/>
                </a:solidFill>
                <a:ea typeface="Calibri"/>
                <a:cs typeface="Times New Roman" pitchFamily="18" charset="0"/>
              </a:rPr>
              <a:t>СМЕШИВАНИЕ ПОРОШКОВ</a:t>
            </a:r>
            <a:r>
              <a:rPr lang="ru-RU" sz="2400" b="1" dirty="0">
                <a:ea typeface="Calibri"/>
                <a:cs typeface="Times New Roman" pitchFamily="18" charset="0"/>
              </a:rPr>
              <a:t>, </a:t>
            </a:r>
            <a:r>
              <a:rPr lang="ru-RU" sz="2400" b="1" dirty="0">
                <a:solidFill>
                  <a:schemeClr val="accent2"/>
                </a:solidFill>
                <a:ea typeface="Calibri"/>
                <a:cs typeface="Times New Roman" pitchFamily="18" charset="0"/>
              </a:rPr>
              <a:t>УПЛОТНЕНИЕ (ПРЕССОВАНИЕ, БРИКЕТИРОВАНИЕ</a:t>
            </a:r>
            <a:r>
              <a:rPr lang="ru-RU" sz="2400" b="1" dirty="0">
                <a:ea typeface="Calibri"/>
                <a:cs typeface="Times New Roman" pitchFamily="18" charset="0"/>
              </a:rPr>
              <a:t>), СПЕКАНИЕ. </a:t>
            </a:r>
          </a:p>
        </p:txBody>
      </p:sp>
    </p:spTree>
    <p:extLst>
      <p:ext uri="{BB962C8B-B14F-4D97-AF65-F5344CB8AC3E}">
        <p14:creationId xmlns:p14="http://schemas.microsoft.com/office/powerpoint/2010/main" val="1506210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192" y="1028700"/>
            <a:ext cx="5689667" cy="4814120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ru-RU" sz="2400" dirty="0">
                <a:ea typeface="Calibri"/>
                <a:cs typeface="Times New Roman" pitchFamily="18" charset="0"/>
              </a:rPr>
              <a:t>ПРИМЕНЯЕТСЯ КАК ЭКОНОМИЧЕСКИ ВЫГОДНАЯ ЗАМЕНА </a:t>
            </a:r>
            <a:r>
              <a:rPr lang="ru-RU" sz="2400" b="1" u="sng" dirty="0">
                <a:ea typeface="Calibri"/>
                <a:cs typeface="Times New Roman" pitchFamily="18" charset="0"/>
              </a:rPr>
              <a:t>МЕХАНИЧЕСКОЙ ОБРАБОТКИ </a:t>
            </a:r>
            <a:r>
              <a:rPr lang="ru-RU" sz="2400" dirty="0">
                <a:ea typeface="Calibri"/>
                <a:cs typeface="Times New Roman" pitchFamily="18" charset="0"/>
              </a:rPr>
              <a:t>ПРИ МАССОВОМ ПРОИЗВОДСТВЕ. </a:t>
            </a:r>
            <a:br>
              <a:rPr lang="ru-RU" sz="2400" dirty="0">
                <a:ea typeface="Calibri"/>
                <a:cs typeface="Times New Roman" pitchFamily="18" charset="0"/>
              </a:rPr>
            </a:br>
            <a:br>
              <a:rPr lang="ru-RU" sz="2400" dirty="0">
                <a:ea typeface="Calibri"/>
                <a:cs typeface="Times New Roman" pitchFamily="18" charset="0"/>
              </a:rPr>
            </a:br>
            <a:r>
              <a:rPr lang="ru-RU" sz="2400" dirty="0">
                <a:ea typeface="Calibri"/>
                <a:cs typeface="Times New Roman" pitchFamily="18" charset="0"/>
              </a:rPr>
              <a:t>ТЕХНОЛОГИЯ ПОЗВОЛЯЕТ ПОЛУЧИТЬ </a:t>
            </a:r>
            <a:r>
              <a:rPr lang="ru-RU" sz="2400" b="1" u="sng" dirty="0">
                <a:ea typeface="Calibri"/>
                <a:cs typeface="Times New Roman" pitchFamily="18" charset="0"/>
              </a:rPr>
              <a:t>ВЫСОКОТОЧНЫЕ ИЗДЕЛИЯ</a:t>
            </a:r>
            <a:r>
              <a:rPr lang="ru-RU" sz="2400" dirty="0">
                <a:ea typeface="Calibri"/>
                <a:cs typeface="Times New Roman" pitchFamily="18" charset="0"/>
              </a:rPr>
              <a:t>. </a:t>
            </a:r>
            <a:br>
              <a:rPr lang="ru-RU" sz="2400" dirty="0">
                <a:ea typeface="Calibri"/>
                <a:cs typeface="Times New Roman" pitchFamily="18" charset="0"/>
              </a:rPr>
            </a:br>
            <a:r>
              <a:rPr lang="ru-RU" sz="2400" dirty="0">
                <a:ea typeface="Calibri"/>
                <a:cs typeface="Times New Roman" pitchFamily="18" charset="0"/>
              </a:rPr>
              <a:t>ТАКЖЕ ПРИМЕНЯЕТСЯ ДЛЯ ДОСТИЖЕНИЯ </a:t>
            </a:r>
            <a:r>
              <a:rPr lang="ru-RU" sz="2400" b="1" u="sng" dirty="0">
                <a:ea typeface="Calibri"/>
                <a:cs typeface="Times New Roman" pitchFamily="18" charset="0"/>
              </a:rPr>
              <a:t>ОСОБЫХ СВОЙСТВ ИЛИ ЗАДАННЫХ ХАРАКТЕРИСТИК</a:t>
            </a:r>
            <a:r>
              <a:rPr lang="ru-RU" sz="2400" dirty="0">
                <a:ea typeface="Calibri"/>
                <a:cs typeface="Times New Roman" pitchFamily="18" charset="0"/>
              </a:rPr>
              <a:t>, КОТОРЫЕ НЕВОЗМОЖНО ПОЛУЧИТЬ КАКИМ-ЛИБО ДРУГИМ МЕТОДОМ. </a:t>
            </a:r>
            <a:br>
              <a:rPr lang="ru-RU" sz="2400" dirty="0">
                <a:cs typeface="Times New Roman" pitchFamily="18" charset="0"/>
              </a:rPr>
            </a:br>
            <a:endParaRPr lang="ru-RU" sz="2400" dirty="0"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978" y="917463"/>
            <a:ext cx="3013631" cy="24656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097" y="3383161"/>
            <a:ext cx="2863392" cy="245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4518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5900" y="165854"/>
            <a:ext cx="6129474" cy="784781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Изделия порошковой металлургии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543300" y="2514601"/>
            <a:ext cx="2057400" cy="594122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marL="198882" indent="-198882" algn="ctr">
              <a:buNone/>
              <a:defRPr/>
            </a:pPr>
            <a:r>
              <a:rPr lang="ru-RU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Пористые подшипники</a:t>
            </a:r>
          </a:p>
        </p:txBody>
      </p:sp>
      <p:pic>
        <p:nvPicPr>
          <p:cNvPr id="19460" name="Picture 4" descr="Подшипники скольж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1771650"/>
            <a:ext cx="1943100" cy="143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6" descr="vk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57350"/>
            <a:ext cx="1643063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ext Box 7"/>
          <p:cNvSpPr txBox="1">
            <a:spLocks noChangeArrowheads="1"/>
          </p:cNvSpPr>
          <p:nvPr/>
        </p:nvSpPr>
        <p:spPr bwMode="auto">
          <a:xfrm>
            <a:off x="3714750" y="1771651"/>
            <a:ext cx="2057400" cy="5539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50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Металлокерамические подшипники</a:t>
            </a:r>
          </a:p>
        </p:txBody>
      </p:sp>
      <p:sp>
        <p:nvSpPr>
          <p:cNvPr id="19463" name="AutoShape 8"/>
          <p:cNvSpPr>
            <a:spLocks noChangeArrowheads="1"/>
          </p:cNvSpPr>
          <p:nvPr/>
        </p:nvSpPr>
        <p:spPr bwMode="auto">
          <a:xfrm>
            <a:off x="5372100" y="2686050"/>
            <a:ext cx="685800" cy="114300"/>
          </a:xfrm>
          <a:prstGeom prst="rightArrow">
            <a:avLst>
              <a:gd name="adj1" fmla="val 50000"/>
              <a:gd name="adj2" fmla="val 150000"/>
            </a:avLst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35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4" name="AutoShape 9"/>
          <p:cNvSpPr>
            <a:spLocks noChangeArrowheads="1"/>
          </p:cNvSpPr>
          <p:nvPr/>
        </p:nvSpPr>
        <p:spPr bwMode="auto">
          <a:xfrm>
            <a:off x="3371850" y="1885950"/>
            <a:ext cx="342900" cy="17145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35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65" name="Picture 10" descr="Так выглядит аэрогель кварц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3436070"/>
            <a:ext cx="18859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Text Box 11"/>
          <p:cNvSpPr txBox="1">
            <a:spLocks noChangeArrowheads="1"/>
          </p:cNvSpPr>
          <p:nvPr/>
        </p:nvSpPr>
        <p:spPr bwMode="auto">
          <a:xfrm>
            <a:off x="1485900" y="5200651"/>
            <a:ext cx="2000250" cy="3000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350" b="1">
                <a:latin typeface="Times New Roman" panose="02020603050405020304" pitchFamily="18" charset="0"/>
                <a:cs typeface="Times New Roman" panose="02020603050405020304" pitchFamily="18" charset="0"/>
              </a:rPr>
              <a:t>Аэрогель</a:t>
            </a:r>
          </a:p>
        </p:txBody>
      </p:sp>
      <p:pic>
        <p:nvPicPr>
          <p:cNvPr id="19467" name="Picture 12" descr="Теперь цветок не боится огн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429000"/>
            <a:ext cx="18288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8" name="Text Box 13"/>
          <p:cNvSpPr txBox="1">
            <a:spLocks noChangeArrowheads="1"/>
          </p:cNvSpPr>
          <p:nvPr/>
        </p:nvSpPr>
        <p:spPr bwMode="auto">
          <a:xfrm>
            <a:off x="3600450" y="5143501"/>
            <a:ext cx="1943100" cy="50783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350" b="1">
                <a:latin typeface="Times New Roman" panose="02020603050405020304" pitchFamily="18" charset="0"/>
                <a:cs typeface="Times New Roman" panose="02020603050405020304" pitchFamily="18" charset="0"/>
              </a:rPr>
              <a:t>Аэрогель плохо проводит тепло</a:t>
            </a:r>
          </a:p>
        </p:txBody>
      </p:sp>
      <p:pic>
        <p:nvPicPr>
          <p:cNvPr id="19469" name="Picture 14" descr="Стеклопакет с аэрогелем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429000"/>
            <a:ext cx="188595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0" name="Text Box 15"/>
          <p:cNvSpPr txBox="1">
            <a:spLocks noChangeArrowheads="1"/>
          </p:cNvSpPr>
          <p:nvPr/>
        </p:nvSpPr>
        <p:spPr bwMode="auto">
          <a:xfrm>
            <a:off x="5772150" y="5200651"/>
            <a:ext cx="1943100" cy="3000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350" b="1">
                <a:latin typeface="Times New Roman" panose="02020603050405020304" pitchFamily="18" charset="0"/>
                <a:cs typeface="Times New Roman" panose="02020603050405020304" pitchFamily="18" charset="0"/>
              </a:rPr>
              <a:t>Окно из аэрогеля</a:t>
            </a:r>
          </a:p>
        </p:txBody>
      </p:sp>
    </p:spTree>
    <p:extLst>
      <p:ext uri="{BB962C8B-B14F-4D97-AF65-F5344CB8AC3E}">
        <p14:creationId xmlns:p14="http://schemas.microsoft.com/office/powerpoint/2010/main" val="2607763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902" y="489140"/>
            <a:ext cx="4400550" cy="285750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+mn-lt"/>
              </a:rPr>
              <a:t>ИСТОРИЯ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108" y="857840"/>
            <a:ext cx="5821641" cy="5778630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Порошковая металлургия существовала в Египте в III веке до н. э. Древние инки из драгоценных металлических порошков делали украшения и другие артефакты. </a:t>
            </a:r>
          </a:p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895 г. до н. э. в Индии методом порошковой металлургии была изготовлена железная колонна весом около 6 тонн и длиной порядка 7 метров (по настоящий момент колонна идеально сохранилась и стоит в г. Дели возле мечети Кувват-уль-Ислам). </a:t>
            </a:r>
          </a:p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Массовое производство изделий порошковой металлургии начинается с середины 19-го века.</a:t>
            </a:r>
          </a:p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Порошковая металлургия развивалась и позволила получить новые материалы — псевдосплавы из несплавляемых литьем компонентов с управляемыми характеристиками: механическими, магнитными, и др. Изделия порошковой металлургия сегодня используется в широком спектре отраслей, от автомобильной и аэрокосмической промышленности до электроинструментов и бытовой техники. Технология продолжает развиваться</a:t>
            </a:r>
          </a:p>
          <a:p>
            <a:pPr algn="ctr"/>
            <a:endParaRPr lang="ru-RU" sz="700" dirty="0"/>
          </a:p>
        </p:txBody>
      </p:sp>
      <p:pic>
        <p:nvPicPr>
          <p:cNvPr id="19458" name="Picture 2" descr="F:\eiga_ald_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68388" y="3218185"/>
            <a:ext cx="2636246" cy="3314590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49" y="393230"/>
            <a:ext cx="2803885" cy="26339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9167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517295" y="4008749"/>
            <a:ext cx="8240205" cy="2542879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Порошковая металлургия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как новое направление науки, стала активно развиваться, после первых работ П.Г. Соболевского по разработке процесса изготовления монет из порошка платины, выполненных в России в 1826 – 1827 гг.</a:t>
            </a:r>
          </a:p>
        </p:txBody>
      </p:sp>
      <p:pic>
        <p:nvPicPr>
          <p:cNvPr id="9219" name="Picture 6" descr="Увеличить фото. Порошковая металлургия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812" y="258057"/>
            <a:ext cx="5414521" cy="3555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622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18473" y="405353"/>
            <a:ext cx="8125905" cy="1602556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Типовая технология производства заготовки изделий методом порошковой металлургии включает четыре основные операции: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18473" y="2111604"/>
            <a:ext cx="8125905" cy="2590175"/>
          </a:xfrm>
        </p:spPr>
        <p:txBody>
          <a:bodyPr>
            <a:norm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порошка исходного материала; </a:t>
            </a:r>
          </a:p>
          <a:p>
            <a:pPr marL="457200" indent="-457200">
              <a:buBlip>
                <a:blip r:embed="rId2"/>
              </a:buBlip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формование заготовок;</a:t>
            </a:r>
          </a:p>
          <a:p>
            <a:pPr marL="457200" indent="-457200">
              <a:buBlip>
                <a:blip r:embed="rId2"/>
              </a:buBlip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спекание</a:t>
            </a:r>
          </a:p>
          <a:p>
            <a:pPr marL="457200" indent="-457200">
              <a:buBlip>
                <a:blip r:embed="rId2"/>
              </a:buBlip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окончательная обработка. 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518472" y="4897225"/>
            <a:ext cx="8125905" cy="1117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Каждая из указанных операций оказывает значительное влияние на формирование свойств готового изделия.</a:t>
            </a:r>
          </a:p>
        </p:txBody>
      </p:sp>
    </p:spTree>
    <p:extLst>
      <p:ext uri="{BB962C8B-B14F-4D97-AF65-F5344CB8AC3E}">
        <p14:creationId xmlns:p14="http://schemas.microsoft.com/office/powerpoint/2010/main" val="54111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9049" y="0"/>
            <a:ext cx="8201320" cy="6622262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indent="337500" algn="just">
              <a:lnSpc>
                <a:spcPct val="150000"/>
              </a:lnSpc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получения порошковых материалов применяются следующие технологические методы: твердофазное спекание, спекание в присутствии жидкой фазы, пропитка, горячее прессование, горячее изостатическое прессование.</a:t>
            </a:r>
          </a:p>
          <a:p>
            <a:pPr indent="337500" algn="just">
              <a:lnSpc>
                <a:spcPct val="150000"/>
              </a:lnSpc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Первые четыре метода основаны на получении порошковой шихты путём смешивания компонентов, их прессования и последующего горячего спекания (или только горячего прессования); в ряде случаев применяется дополнительная обработка спечённых изделий. </a:t>
            </a:r>
          </a:p>
        </p:txBody>
      </p:sp>
    </p:spTree>
    <p:extLst>
      <p:ext uri="{BB962C8B-B14F-4D97-AF65-F5344CB8AC3E}">
        <p14:creationId xmlns:p14="http://schemas.microsoft.com/office/powerpoint/2010/main" val="201592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34063" y="685291"/>
            <a:ext cx="4417046" cy="555525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Порошки, используемые порошковой металлургии, состоят из частиц размером 0,01-500 мкм. </a:t>
            </a:r>
          </a:p>
          <a:p>
            <a:pPr algn="ctr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Твердые тела измельчают в мельницах с мелющими телами (барабанные вращающиеся, вибрационные, планетарные мельницы), ударного действия (вихревые, струйные, центробежные) и с вращающимися частями (аттриторы, дисковые, кавитационные, молотковые, роторные). </a:t>
            </a:r>
          </a:p>
        </p:txBody>
      </p:sp>
      <p:pic>
        <p:nvPicPr>
          <p:cNvPr id="16387" name="Picture 3" descr="F:\manufactur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97544" y="685291"/>
            <a:ext cx="3763132" cy="54687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6033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793" y="247453"/>
            <a:ext cx="8063452" cy="846056"/>
          </a:xfrm>
        </p:spPr>
        <p:txBody>
          <a:bodyPr>
            <a:normAutofit/>
          </a:bodyPr>
          <a:lstStyle/>
          <a:p>
            <a:pPr marL="628650" indent="-628650">
              <a:defRPr/>
            </a:pP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Получение порошка исходного материала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50829" y="1216058"/>
            <a:ext cx="8757501" cy="5429839"/>
          </a:xfrm>
        </p:spPr>
        <p:txBody>
          <a:bodyPr>
            <a:noAutofit/>
          </a:bodyPr>
          <a:lstStyle/>
          <a:p>
            <a:pPr lvl="0" algn="ctr">
              <a:buNone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Порошки, используемые порошковой металлургии, состоят из частиц размером 0,01-500 мкм. </a:t>
            </a:r>
          </a:p>
          <a:p>
            <a:pPr lvl="1" eaLnBrk="1" hangingPunct="1"/>
            <a:r>
              <a:rPr lang="ru-RU" alt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физико-механический способ изготовления порошков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превращение исходного материала в порошок происходит путём механического измельчения в твердом или жидком состоянии без изменения химического состава исходного материала</a:t>
            </a:r>
          </a:p>
          <a:p>
            <a:pPr lvl="1" eaLnBrk="1" hangingPunct="1"/>
            <a:r>
              <a:rPr lang="ru-RU" alt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химико-металлургический способ - 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изменение химического состава или агрегатного состояния исходного материала</a:t>
            </a:r>
          </a:p>
        </p:txBody>
      </p:sp>
    </p:spTree>
    <p:extLst>
      <p:ext uri="{BB962C8B-B14F-4D97-AF65-F5344CB8AC3E}">
        <p14:creationId xmlns:p14="http://schemas.microsoft.com/office/powerpoint/2010/main" val="1910991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5926" y="235671"/>
            <a:ext cx="8578392" cy="519358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Распыление расплавов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(жидких металлов) сжатым воздухом или в среде инертных газов. Метод появился в 60-х годах. Его достоинства — возможность эффективной очистки расплава от многих примесей, высокая производительность и экономичность процесса.</a:t>
            </a:r>
          </a:p>
          <a:p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Восстановление руды или окалины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Наиболее экономичный метод. Почти половину всего порошка железа получают восстановлением руды.</a:t>
            </a:r>
          </a:p>
          <a:p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Использование сильного тока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приложенного к стержню металла в вакууме. Применяется для производства порошкового алюминия.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665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99621" y="292231"/>
            <a:ext cx="8144758" cy="51596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В состав механической смеси( шихты) входит:</a:t>
            </a:r>
          </a:p>
          <a:p>
            <a:pPr marL="385763" indent="-385763">
              <a:buAutoNum type="arabicPeriod"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Основной металлический порошок</a:t>
            </a:r>
          </a:p>
          <a:p>
            <a:pPr marL="385763" indent="-385763">
              <a:buAutoNum type="arabicPeriod"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Легированные порошки</a:t>
            </a:r>
          </a:p>
          <a:p>
            <a:pPr marL="385763" indent="-385763">
              <a:buAutoNum type="arabicPeriod"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Пластификаторы, облегчающие процесс прессования</a:t>
            </a:r>
          </a:p>
          <a:p>
            <a:pPr marL="385763" indent="-385763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(стеарин, парафин)</a:t>
            </a:r>
          </a:p>
          <a:p>
            <a:pPr marL="385763" indent="-385763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4    Легкоплавкие   присадки, улучшающие  спекание</a:t>
            </a:r>
          </a:p>
          <a:p>
            <a:pPr marL="385763" indent="-385763">
              <a:buAutoNum type="arabicPeriod" startAt="5"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Летучие вещества для получения изделий  с заданной пористостью.</a:t>
            </a:r>
          </a:p>
          <a:p>
            <a:pPr marL="342900" indent="-342900">
              <a:buAutoNum type="arabicPeriod" startAt="5"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целях получения наиболее однородной смеси применяют добавки спирта, бензина, глицерина и др.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/>
          </a:p>
        </p:txBody>
      </p:sp>
      <p:pic>
        <p:nvPicPr>
          <p:cNvPr id="6" name="Picture 4" descr="https://im1-tub-ru.yandex.net/i?id=a74a9a7f47dd7dc3671a52c3719a9e75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8293" y="5250669"/>
            <a:ext cx="1768091" cy="1357324"/>
          </a:xfrm>
          <a:prstGeom prst="rect">
            <a:avLst/>
          </a:prstGeom>
          <a:noFill/>
        </p:spPr>
      </p:pic>
      <p:pic>
        <p:nvPicPr>
          <p:cNvPr id="7" name="Picture 2" descr="http://www.metaprom.ru/board_foto/1363850186foto1_big.jpg"/>
          <p:cNvPicPr>
            <a:picLocks noChangeAspect="1" noChangeArrowheads="1"/>
          </p:cNvPicPr>
          <p:nvPr/>
        </p:nvPicPr>
        <p:blipFill>
          <a:blip r:embed="rId3"/>
          <a:srcRect l="21250" t="20690" r="16249"/>
          <a:stretch>
            <a:fillRect/>
          </a:stretch>
        </p:blipFill>
        <p:spPr bwMode="auto">
          <a:xfrm>
            <a:off x="2963137" y="5286400"/>
            <a:ext cx="1714512" cy="1285862"/>
          </a:xfrm>
          <a:prstGeom prst="rect">
            <a:avLst/>
          </a:prstGeom>
          <a:noFill/>
        </p:spPr>
      </p:pic>
      <p:pic>
        <p:nvPicPr>
          <p:cNvPr id="8" name="Picture 2" descr="https://im1-tub-ru.yandex.net/i?id=9c56f0c312055b5933572254dccaa70a&amp;n=33&amp;h=215&amp;w=28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80504" y="5214952"/>
            <a:ext cx="1714512" cy="1393041"/>
          </a:xfrm>
          <a:prstGeom prst="rect">
            <a:avLst/>
          </a:prstGeom>
          <a:noFill/>
        </p:spPr>
      </p:pic>
      <p:pic>
        <p:nvPicPr>
          <p:cNvPr id="9" name="Picture 2" descr="http://player.myshared.ru/33/1329107/slides/slide_10.jpg"/>
          <p:cNvPicPr>
            <a:picLocks noChangeAspect="1" noChangeArrowheads="1"/>
          </p:cNvPicPr>
          <p:nvPr/>
        </p:nvPicPr>
        <p:blipFill>
          <a:blip r:embed="rId5"/>
          <a:srcRect l="5937" t="59393" r="62852" b="10911"/>
          <a:stretch>
            <a:fillRect/>
          </a:stretch>
        </p:blipFill>
        <p:spPr bwMode="auto">
          <a:xfrm>
            <a:off x="4982237" y="5393546"/>
            <a:ext cx="1446620" cy="10715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1092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9871" y="184218"/>
            <a:ext cx="8324764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СМЕШИВАНИЕ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 это  приготовление с помощью  смесителей однородной  механической смеси из металлических порошков различного химического состава или смеси металлических  порошков с неметаллическими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://hi-intel.ru/2/img/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033" y="2271859"/>
            <a:ext cx="4562820" cy="343774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325080" y="2271859"/>
            <a:ext cx="331929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Основной принцип действия этих агрегатов- смесителей – вращение емкости с порошковой смесью, обеспечивающее перемещение друг относительно друга составляющих ее частиц (в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аттриторах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- емкость неподвижна, а порошковая смесь внутри нее перемешивается за счет вращения лопасти).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9411" y="6162086"/>
            <a:ext cx="375049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Емкость для смешивания шихты  - </a:t>
            </a:r>
            <a:r>
              <a:rPr lang="ru-RU" sz="1350" dirty="0" err="1">
                <a:latin typeface="Times New Roman" pitchFamily="18" charset="0"/>
                <a:cs typeface="Times New Roman" pitchFamily="18" charset="0"/>
              </a:rPr>
              <a:t>аттритор</a:t>
            </a:r>
            <a:endParaRPr lang="ru-RU" sz="135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363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F:\прутки 2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1857669" y="1131216"/>
            <a:ext cx="5466958" cy="410021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151418"/>
            <a:ext cx="6172200" cy="857250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Компактирование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1561" y="5353983"/>
            <a:ext cx="8638487" cy="145137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Цель компактирования порошков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получение полуфабрикатов (прутки, трубы, ленты) либо отдельных заготовок, по форме приближающихся к конечным изделиям. </a:t>
            </a:r>
          </a:p>
        </p:txBody>
      </p:sp>
    </p:spTree>
    <p:extLst>
      <p:ext uri="{BB962C8B-B14F-4D97-AF65-F5344CB8AC3E}">
        <p14:creationId xmlns:p14="http://schemas.microsoft.com/office/powerpoint/2010/main" val="2439430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33253" y="1599883"/>
            <a:ext cx="7560297" cy="4008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latin typeface="Times New Roman" pitchFamily="18" charset="0"/>
                <a:ea typeface="Calibri"/>
                <a:cs typeface="Times New Roman" pitchFamily="18" charset="0"/>
              </a:rPr>
              <a:t>Основные виды компактирования - одно- и двустороннее прессование в жестких металлических матрицах, прокатка, изостатическое прессование жидкостью или газом, мундштучное прессование, шликерное литье, высокоскоростное прессование, в т. ч. взрывное, инжекционное формование.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750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74" y="1"/>
            <a:ext cx="3824926" cy="295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11086" y="3028950"/>
            <a:ext cx="4033506" cy="8001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spcAft>
                <a:spcPts val="450"/>
              </a:spcAft>
              <a:buClrTx/>
              <a:buSzTx/>
              <a:buNone/>
            </a:pPr>
            <a:r>
              <a:rPr lang="ru-RU" altLang="ru-RU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прессования в пресс-форме сложного изделия: 1- пуансон,2-пуансон, 3-матрица,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350" dirty="0">
              <a:solidFill>
                <a:srgbClr val="FF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327556"/>
            <a:ext cx="4004035" cy="2662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4951428" y="3073533"/>
            <a:ext cx="3749511" cy="3000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мундштучного прессования.</a:t>
            </a:r>
          </a:p>
        </p:txBody>
      </p:sp>
      <p:pic>
        <p:nvPicPr>
          <p:cNvPr id="1741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86" y="3886200"/>
            <a:ext cx="3117914" cy="2839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Text Box 9"/>
          <p:cNvSpPr txBox="1">
            <a:spLocks noChangeArrowheads="1"/>
          </p:cNvSpPr>
          <p:nvPr/>
        </p:nvSpPr>
        <p:spPr bwMode="auto">
          <a:xfrm>
            <a:off x="3429000" y="4514849"/>
            <a:ext cx="1991412" cy="129206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гидростатического прессования</a:t>
            </a:r>
          </a:p>
        </p:txBody>
      </p:sp>
      <p:pic>
        <p:nvPicPr>
          <p:cNvPr id="1741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377" y="3829050"/>
            <a:ext cx="1408129" cy="2899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Text Box 11"/>
          <p:cNvSpPr txBox="1">
            <a:spLocks noChangeArrowheads="1"/>
          </p:cNvSpPr>
          <p:nvPr/>
        </p:nvSpPr>
        <p:spPr bwMode="auto">
          <a:xfrm>
            <a:off x="7604483" y="4514850"/>
            <a:ext cx="1428750" cy="3000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Выдавливание</a:t>
            </a:r>
          </a:p>
        </p:txBody>
      </p:sp>
      <p:sp>
        <p:nvSpPr>
          <p:cNvPr id="17418" name="AutoShape 12"/>
          <p:cNvSpPr>
            <a:spLocks noChangeArrowheads="1"/>
          </p:cNvSpPr>
          <p:nvPr/>
        </p:nvSpPr>
        <p:spPr bwMode="auto">
          <a:xfrm rot="10800000">
            <a:off x="7604483" y="5029200"/>
            <a:ext cx="1143000" cy="3429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350"/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1465620" y="-66541"/>
            <a:ext cx="6138863" cy="78819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Процесс прессования</a:t>
            </a:r>
          </a:p>
        </p:txBody>
      </p:sp>
    </p:spTree>
    <p:extLst>
      <p:ext uri="{BB962C8B-B14F-4D97-AF65-F5344CB8AC3E}">
        <p14:creationId xmlns:p14="http://schemas.microsoft.com/office/powerpoint/2010/main" val="2697224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5900" y="186432"/>
            <a:ext cx="6172200" cy="5265442"/>
          </a:xfrm>
        </p:spPr>
        <p:txBody>
          <a:bodyPr/>
          <a:lstStyle/>
          <a:p>
            <a:pPr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Прессование холодное                        горячее</a:t>
            </a:r>
          </a:p>
          <a:p>
            <a:endParaRPr lang="ru-RU" dirty="0"/>
          </a:p>
        </p:txBody>
      </p:sp>
      <p:pic>
        <p:nvPicPr>
          <p:cNvPr id="4" name="Picture 2" descr="http://studme.org/imag/tovar/yar_tprm/image1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783" y="721289"/>
            <a:ext cx="4691159" cy="308276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357290" y="3911207"/>
            <a:ext cx="621510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i="1" dirty="0">
                <a:latin typeface="Times New Roman" pitchFamily="18" charset="0"/>
                <a:cs typeface="Times New Roman" pitchFamily="18" charset="0"/>
              </a:rPr>
              <a:t>                          1- пуансон  2-пресс-форма  3 –порошок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64447" y="4179099"/>
            <a:ext cx="653655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50" i="1" dirty="0"/>
              <a:t> </a:t>
            </a:r>
            <a:r>
              <a:rPr lang="ru-RU" sz="1500" b="1" i="1" dirty="0">
                <a:latin typeface="Times New Roman" pitchFamily="18" charset="0"/>
                <a:cs typeface="Times New Roman" pitchFamily="18" charset="0"/>
              </a:rPr>
              <a:t>а –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 одностороннее;                </a:t>
            </a:r>
            <a:r>
              <a:rPr lang="ru-RU" sz="1500" b="1" i="1" dirty="0">
                <a:latin typeface="Times New Roman" pitchFamily="18" charset="0"/>
                <a:cs typeface="Times New Roman" pitchFamily="18" charset="0"/>
              </a:rPr>
              <a:t>б –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 двухстороннее    в- горячее прессование</a:t>
            </a:r>
            <a:endParaRPr lang="ru-RU" sz="15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1740" y="4500571"/>
            <a:ext cx="80698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Порошок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дозированно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помещают в пресс-форму, прессуют  с помощью пуансона  на гидравлическом  прессе . Давление прессования 200-1000Мпа</a:t>
            </a:r>
          </a:p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При горячем  прессовании  идет дополнительно  процесс спекания (нагрев  электрическим током)   при температуре 0,5...0,8 от температуры плавления 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b="1" baseline="-25000" dirty="0" err="1">
                <a:latin typeface="Times New Roman" pitchFamily="18" charset="0"/>
                <a:cs typeface="Times New Roman" pitchFamily="18" charset="0"/>
              </a:rPr>
              <a:t>пл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 основного компонента шихты. 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http://ok-t.ru/studopedia/baza7/1460070359082.files/image0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2945" y="626074"/>
            <a:ext cx="2906251" cy="32851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46484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8792" y="433633"/>
            <a:ext cx="8399282" cy="50182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формования порошковых изделий применяют пресс-формы, основными элементами которых являются пуансоны и пресс- формы ( матрицы).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Пресс-формы могут быть стационарными и съемными, с объемной и весовой дозировкой порошка, со сплошной и разъемной матрицей, одногнездные,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многогнездные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т.п. 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Пуансоны и матрицы изготовляют из сталей У8А, У10А, ХС, ШХ15, Х12Ф1, 3Х2В8 и др. с НRC54-64</a:t>
            </a: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Пресс-формы для прессования реактопластов, формы литьевые для пластмасс, изделий из резины, заливочные формы, порошковые и пр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664" y="4055470"/>
            <a:ext cx="4313704" cy="2588240"/>
          </a:xfrm>
          <a:prstGeom prst="rect">
            <a:avLst/>
          </a:prstGeom>
          <a:noFill/>
        </p:spPr>
      </p:pic>
      <p:pic>
        <p:nvPicPr>
          <p:cNvPr id="5" name="Picture 2" descr="https://im3-tub-ru.yandex.net/i?id=98ab580a75b79252c263f4f14bec6f33-l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07883" y="4053365"/>
            <a:ext cx="2895091" cy="259034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92817" y="3598683"/>
            <a:ext cx="391123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Виды  пресс форм</a:t>
            </a:r>
            <a:endParaRPr lang="ru-RU" sz="1500" b="1" dirty="0"/>
          </a:p>
        </p:txBody>
      </p:sp>
    </p:spTree>
    <p:extLst>
      <p:ext uri="{BB962C8B-B14F-4D97-AF65-F5344CB8AC3E}">
        <p14:creationId xmlns:p14="http://schemas.microsoft.com/office/powerpoint/2010/main" val="1492469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2508" y="291643"/>
            <a:ext cx="5829300" cy="641611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+mn-lt"/>
              </a:rPr>
              <a:t>Спекание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9047" y="933254"/>
            <a:ext cx="8135332" cy="5656082"/>
          </a:xfrm>
        </p:spPr>
        <p:txBody>
          <a:bodyPr>
            <a:normAutofit lnSpcReduction="10000"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Предпоследняя операция порошковой металлургии - спекание - заключается в термообработке заготовок при температуре ниже температуры плавления хотя бы одного из компонентов. </a:t>
            </a:r>
          </a:p>
          <a:p>
            <a:r>
              <a:rPr lang="ru-RU" altLang="ru-RU" sz="2600" u="sng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Спеканием</a:t>
            </a:r>
            <a:r>
              <a:rPr lang="ru-RU" altLang="ru-RU" sz="2600" u="sng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процесс развития </a:t>
            </a:r>
            <a:r>
              <a:rPr lang="ru-RU" altLang="ru-RU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межчастичного</a:t>
            </a:r>
            <a:r>
              <a:rPr lang="ru-RU" alt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сцепления и формирования свойств изделия, полученных при нагреве сформованного порошка.</a:t>
            </a:r>
            <a:r>
              <a:rPr lang="ru-RU" alt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Его проводят с целью повышения плотности и обеспечения определенного комплекса механических и физико-химических свойств изделия.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179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1639" y="443883"/>
            <a:ext cx="8361849" cy="61925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Спекание проводят для уплотнения порошка, лучшего заполнения пор, повышения прочности предварительно полученных прессованием или прокаткой заготовок. </a:t>
            </a:r>
          </a:p>
          <a:p>
            <a:pPr>
              <a:buNone/>
            </a:pP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Процесс рекомендуется проводить в три этапа: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I – нагрев до 150–200°С (удаление влаги);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II – нагрев до 0,5 температуры спекания (снятие упругих напряжений и активное сцепление частиц);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III – окончательный нагрев до температуры спекания. 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Время выдержки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после достижения температуры спекания по всему сечению составляет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30–90 мин.</a:t>
            </a:r>
          </a:p>
        </p:txBody>
      </p:sp>
    </p:spTree>
    <p:extLst>
      <p:ext uri="{BB962C8B-B14F-4D97-AF65-F5344CB8AC3E}">
        <p14:creationId xmlns:p14="http://schemas.microsoft.com/office/powerpoint/2010/main" val="2722018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6815" y="169683"/>
            <a:ext cx="8690263" cy="553193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Методы спекания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зависят от способа нагрева, состава порошка, способа загрузки, печи, среды в которой происходит спекание. Применяют камерные, трубчатые  и конвейерные печи. В качестве защитной  среды при спекании применяют водород, азот, инертные газы (аргон, гелий).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http://kvant-npp.ru/upload/iblock/d34/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211" y="2420983"/>
            <a:ext cx="3930977" cy="421686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82620" y="2267258"/>
            <a:ext cx="422445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Вакуумная электропечь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предназначена для спекания изделий с рабочей температурой до 1350</a:t>
            </a:r>
            <a:r>
              <a:rPr lang="ru-RU" sz="2400" dirty="0">
                <a:latin typeface="Times New Roman"/>
                <a:cs typeface="Times New Roman"/>
              </a:rPr>
              <a:t>◦С  Масса загружаемых деталей до 60кг. </a:t>
            </a:r>
          </a:p>
          <a:p>
            <a:pPr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Вакуумная электропечь предназначена для спекания изделий с рабочей температурой до 1350</a:t>
            </a:r>
            <a:r>
              <a:rPr lang="ru-RU" sz="2400" dirty="0">
                <a:latin typeface="Times New Roman"/>
                <a:cs typeface="Times New Roman"/>
              </a:rPr>
              <a:t>◦С  Масса загружаемых деталей до 60кг.</a:t>
            </a:r>
            <a:r>
              <a:rPr lang="ru-RU" dirty="0">
                <a:latin typeface="Times New Roman"/>
                <a:cs typeface="Times New Roman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8466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778" y="311085"/>
            <a:ext cx="8468423" cy="5140788"/>
          </a:xfrm>
        </p:spPr>
        <p:txBody>
          <a:bodyPr>
            <a:no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>                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ОТДЕЛОЧНАЯ ОПЕРАЦИЯ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Калибрование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-   заключительное прессование в порошковой   металлургии для получения желаемого габарита</a:t>
            </a:r>
            <a:r>
              <a:rPr lang="ru-RU" sz="2400" dirty="0"/>
              <a:t>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обычном процессе порошковой металлургии можно получить детали сравнительно невысокой точности 10-12 квалитета и шероховатостью 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=20-10 мкм. Для повышения точности таких деталей выполняют калибрование в специальных пресс-формах (точных) при удельном давлении до 100кПа и при условии достаточной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пластичности материала.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этом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точность размеров повышается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 8-9квалитета 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Rа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2,5-6,3мкм.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://www.minipress.ru/katalog/images/goods/71/312_preview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7131" y="3723588"/>
            <a:ext cx="2676869" cy="30503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9003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8219" y="537328"/>
            <a:ext cx="8361575" cy="589392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indent="337500" algn="just">
              <a:lnSpc>
                <a:spcPct val="150000"/>
              </a:lnSpc>
            </a:pPr>
            <a:r>
              <a:rPr lang="ru-RU" sz="26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Порошковые материалы классифицируют:</a:t>
            </a:r>
          </a:p>
          <a:p>
            <a:pPr marL="214313" indent="337500" algn="just">
              <a:lnSpc>
                <a:spcPct val="150000"/>
              </a:lnSpc>
              <a:buFontTx/>
              <a:buChar char="-"/>
            </a:pPr>
            <a:r>
              <a:rPr lang="ru-RU" sz="2600" dirty="0">
                <a:solidFill>
                  <a:srgbClr val="FF0000"/>
                </a:solidFill>
                <a:effectLst/>
              </a:rPr>
              <a:t>по назначению: </a:t>
            </a:r>
            <a:r>
              <a:rPr lang="ru-RU" sz="2600" dirty="0">
                <a:effectLst/>
              </a:rPr>
              <a:t>жаропрочные, коррозионностойкие, магнитные, антифрикционные, контактные, фрикционные и др. ;</a:t>
            </a:r>
          </a:p>
          <a:p>
            <a:pPr marL="214313" indent="337500" algn="just">
              <a:lnSpc>
                <a:spcPct val="150000"/>
              </a:lnSpc>
              <a:buFontTx/>
              <a:buChar char="-"/>
            </a:pPr>
            <a:r>
              <a:rPr lang="ru-RU" sz="2600" dirty="0">
                <a:solidFill>
                  <a:srgbClr val="FF0000"/>
                </a:solidFill>
                <a:effectLst/>
              </a:rPr>
              <a:t>по плотности: </a:t>
            </a:r>
            <a:r>
              <a:rPr lang="ru-RU" sz="2600" dirty="0">
                <a:effectLst/>
              </a:rPr>
              <a:t>плотные, пористые ;</a:t>
            </a:r>
          </a:p>
          <a:p>
            <a:pPr marL="214313" indent="337500" algn="just">
              <a:lnSpc>
                <a:spcPct val="150000"/>
              </a:lnSpc>
              <a:buFontTx/>
              <a:buChar char="-"/>
            </a:pPr>
            <a:r>
              <a:rPr lang="ru-RU" sz="2600" dirty="0">
                <a:solidFill>
                  <a:srgbClr val="FF0000"/>
                </a:solidFill>
                <a:effectLst/>
              </a:rPr>
              <a:t> по химическому составу: </a:t>
            </a:r>
            <a:r>
              <a:rPr lang="ru-RU" sz="2600" dirty="0">
                <a:effectLst/>
              </a:rPr>
              <a:t>чистые материалы, сплавы;</a:t>
            </a:r>
          </a:p>
          <a:p>
            <a:pPr marL="214313" indent="337500">
              <a:lnSpc>
                <a:spcPct val="150000"/>
              </a:lnSpc>
              <a:buFontTx/>
              <a:buChar char="-"/>
            </a:pPr>
            <a:r>
              <a:rPr lang="ru-RU" sz="2600" dirty="0">
                <a:solidFill>
                  <a:srgbClr val="FF0000"/>
                </a:solidFill>
                <a:effectLst/>
              </a:rPr>
              <a:t>по технологии получения: </a:t>
            </a:r>
            <a:r>
              <a:rPr lang="ru-RU" sz="2600" dirty="0">
                <a:effectLst/>
              </a:rPr>
              <a:t>спечённые, </a:t>
            </a:r>
            <a:r>
              <a:rPr lang="ru-RU" sz="2600" dirty="0" err="1">
                <a:effectLst/>
              </a:rPr>
              <a:t>компактированные</a:t>
            </a:r>
            <a:r>
              <a:rPr lang="ru-RU" sz="2600" dirty="0">
                <a:effectLst/>
              </a:rPr>
              <a:t>.</a:t>
            </a:r>
            <a:br>
              <a:rPr lang="ru-RU" sz="2600" dirty="0">
                <a:effectLst/>
              </a:rPr>
            </a:br>
            <a:endParaRPr lang="ru-RU" sz="2600" dirty="0">
              <a:effectLst/>
            </a:endParaRPr>
          </a:p>
          <a:p>
            <a:endParaRPr lang="ru-RU" sz="2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2884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685" y="415685"/>
            <a:ext cx="8474364" cy="910475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rgbClr val="C00000"/>
                </a:solidFill>
                <a:effectLst/>
                <a:latin typeface="+mn-lt"/>
              </a:rPr>
              <a:t>Классификация порошковых материалов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9365" y="1423447"/>
            <a:ext cx="8540684" cy="5175315"/>
          </a:xfrm>
        </p:spPr>
        <p:txBody>
          <a:bodyPr>
            <a:normAutofit fontScale="85000" lnSpcReduction="10000"/>
          </a:bodyPr>
          <a:lstStyle/>
          <a:p>
            <a:pPr indent="337500" algn="just">
              <a:lnSpc>
                <a:spcPct val="150000"/>
              </a:lnSpc>
            </a:pPr>
            <a:r>
              <a:rPr lang="ru-RU" dirty="0"/>
              <a:t>В пористых материалах после окончательной обработки сохраняется до 30% пористости, и такие материалы используются преимущественно для производства фильтров и так называемых антифрикционных деталей - подшипников и втулок. Эти изделия отличаются низким коэффициентом трения и пригодны к интенсивной эксплуатации.</a:t>
            </a:r>
          </a:p>
          <a:p>
            <a:pPr indent="337500" algn="just">
              <a:lnSpc>
                <a:spcPct val="150000"/>
              </a:lnSpc>
            </a:pPr>
            <a:r>
              <a:rPr lang="ru-RU" dirty="0"/>
              <a:t>Компактные порошковые материалы, характеризующиеся 2-3%-ной пористостью и получаемые из углеродистой стали, бронзы, латуни и алюминия, являются не менее востребованными в различных сферах производства. В частности, компактные порошковые материалы используются в производстве шестеренок, корпусов подшипников и различных деталей машин. </a:t>
            </a:r>
          </a:p>
        </p:txBody>
      </p:sp>
    </p:spTree>
    <p:extLst>
      <p:ext uri="{BB962C8B-B14F-4D97-AF65-F5344CB8AC3E}">
        <p14:creationId xmlns:p14="http://schemas.microsoft.com/office/powerpoint/2010/main" val="2631186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3951" y="358219"/>
            <a:ext cx="8738647" cy="7022948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indent="337500" algn="ctr">
              <a:lnSpc>
                <a:spcPct val="150000"/>
              </a:lnSpc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Преимущества  порошковых  материалов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1.Возможность  получения  материалов  с  резко  отличающимися свойствами  их 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составляющих:композиций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 из  металлических  и  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неметаллических 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композитов,из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 компонентов,  не  смешивающихся  в  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расплавленном  виде (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Fe-Pb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W-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 и  другие).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2.Получение  материалов  с  особыми  физическими  характеристиками  и  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структурой.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3.Порошковые  изделия  получают  в  виде  готовых 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изделий,не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 требующих  дальнейшей  механической  обработки.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4.В  ряде  случаев  спечённые  материалы  имеют  более  высокие  свойства, чем  литые (например,  быстрорежущие  стали, жаропрочные  сплавы и  другие).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5.Возможность  использования  отходов  производства.</a:t>
            </a:r>
            <a:b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17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15007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32614" y="895548"/>
            <a:ext cx="8078772" cy="46474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altLang="ru-RU" sz="3200" dirty="0">
                <a:cs typeface="Times New Roman" panose="02020603050405020304" pitchFamily="18" charset="0"/>
              </a:rPr>
              <a:t>Порошковая металлургия имеет и недостатки, тормозящие ее развитие: сравнительно высокая стоимость металлических порошков; необходимость спекания в защитной атмосфере, что также увеличивает себестоимость изделий порошковой металлургии; трудность изготовления в некоторых случаях изделий и заготовок больших размеров; сложность получения металлов и сплавов в компактном состоянии; необходимость применения чистых исходных порошков для получения чистых металлов.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6371" y="284640"/>
            <a:ext cx="8531258" cy="7925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a typeface="Times New Roman" panose="02020603050405020304" pitchFamily="18" charset="0"/>
              </a:rPr>
              <a:t>Недостатки порошковых  материалов</a:t>
            </a:r>
            <a:endParaRPr lang="ru-RU" sz="3200" dirty="0">
              <a:solidFill>
                <a:srgbClr val="C00000"/>
              </a:solidFill>
              <a:ea typeface="Times New Roman" panose="02020603050405020304" pitchFamily="18" charset="0"/>
            </a:endParaRPr>
          </a:p>
          <a:p>
            <a:pPr algn="ctr"/>
            <a:endParaRPr lang="ru-RU" sz="1350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532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63950" y="282805"/>
            <a:ext cx="8644379" cy="643850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C00000"/>
                </a:solidFill>
                <a:cs typeface="Times New Roman" pitchFamily="18" charset="0"/>
              </a:rPr>
              <a:t>ПРЕИМУЩЕСТВА ПРИМЕНЕНИЯ ПОРОШКОВ</a:t>
            </a:r>
          </a:p>
          <a:p>
            <a:pPr marL="0" indent="0" algn="ctr">
              <a:buNone/>
            </a:pPr>
            <a:endParaRPr lang="ru-RU" sz="2325" b="1" dirty="0">
              <a:solidFill>
                <a:srgbClr val="C00000"/>
              </a:solidFill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/>
              <a:t>1. Он может обрабатывать специальные материалы. Методом порошковой металлургии материалов можно получать тугоплавкие металлы, соединения, </a:t>
            </a:r>
            <a:r>
              <a:rPr lang="ru-RU" dirty="0" err="1"/>
              <a:t>псевдосплавы</a:t>
            </a:r>
            <a:r>
              <a:rPr lang="ru-RU" dirty="0"/>
              <a:t> и пористые материалы.</a:t>
            </a:r>
          </a:p>
          <a:p>
            <a:pPr marL="0" indent="0">
              <a:buNone/>
            </a:pPr>
            <a:r>
              <a:rPr lang="ru-RU" dirty="0"/>
              <a:t>2. Сохраните металл и снизьте стоимость. Поскольку порошковая металлургия позволяет получить конечный размер заготовки, отпадает необходимость в механической обработке.</a:t>
            </a:r>
          </a:p>
          <a:p>
            <a:pPr marL="0" indent="0">
              <a:buNone/>
            </a:pPr>
            <a:r>
              <a:rPr lang="ru-RU" dirty="0"/>
              <a:t>3. Приготовление материалов высокой чистоты. Процесс порошковой металлургии не плавит материалы в процессе производства материалов, поэтому он не будет смешивать примеси, принесенные другими веществами, а спекание завершается в вакууме и восстановительной атмосфере, не вызывает проблем с окислением и не загрязняет материалы. Следовательно, чистота продукта относительно высока.</a:t>
            </a:r>
          </a:p>
          <a:p>
            <a:pPr marL="0" indent="0">
              <a:buNone/>
            </a:pPr>
            <a:r>
              <a:rPr lang="ru-RU" dirty="0"/>
              <a:t>4. Правильность размещения материала. Порошковая металлургия позволяет обеспечить правильность и однородность состава материала при дозировании.</a:t>
            </a:r>
          </a:p>
          <a:p>
            <a:pPr marL="0" indent="0">
              <a:buNone/>
            </a:pPr>
            <a:r>
              <a:rPr lang="ru-RU" dirty="0"/>
              <a:t>5. Массовое производство снижает затраты. Порошковая металлургия подходит для производства большого количества изделий с однородной формой, таких как шестерни и другие изделия с высокими затратами на обработку. Это может значительно снизить стоимость производства.</a:t>
            </a:r>
          </a:p>
        </p:txBody>
      </p:sp>
    </p:spTree>
    <p:extLst>
      <p:ext uri="{BB962C8B-B14F-4D97-AF65-F5344CB8AC3E}">
        <p14:creationId xmlns:p14="http://schemas.microsoft.com/office/powerpoint/2010/main" val="4289201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5257" y="415133"/>
            <a:ext cx="8600780" cy="4273169"/>
          </a:xfrm>
        </p:spPr>
        <p:txBody>
          <a:bodyPr/>
          <a:lstStyle/>
          <a:p>
            <a:pPr algn="ctr">
              <a:buNone/>
            </a:pPr>
            <a:r>
              <a:rPr lang="ru-RU" b="1" dirty="0">
                <a:solidFill>
                  <a:srgbClr val="C00000"/>
                </a:solidFill>
                <a:cs typeface="Times New Roman" pitchFamily="18" charset="0"/>
              </a:rPr>
              <a:t>НЕДОСТАТКИ</a:t>
            </a:r>
          </a:p>
          <a:p>
            <a:pPr>
              <a:buNone/>
            </a:pPr>
            <a:r>
              <a:rPr lang="ru-RU" sz="1800" dirty="0">
                <a:cs typeface="Times New Roman" pitchFamily="18" charset="0"/>
              </a:rPr>
              <a:t>1. Сравнительно высокая стоимость металлических порошков.</a:t>
            </a:r>
          </a:p>
          <a:p>
            <a:pPr>
              <a:buNone/>
            </a:pPr>
            <a:r>
              <a:rPr lang="ru-RU" sz="1800" dirty="0">
                <a:cs typeface="Times New Roman" pitchFamily="18" charset="0"/>
              </a:rPr>
              <a:t>2. Необходимость спекания в защитной атмосфере</a:t>
            </a:r>
          </a:p>
          <a:p>
            <a:pPr>
              <a:buNone/>
            </a:pPr>
            <a:r>
              <a:rPr lang="ru-RU" sz="1800" dirty="0">
                <a:cs typeface="Times New Roman" pitchFamily="18" charset="0"/>
              </a:rPr>
              <a:t>3. Трудоёмкость изготовления изделий и заготовок больших размеров.</a:t>
            </a:r>
          </a:p>
          <a:p>
            <a:pPr>
              <a:buNone/>
            </a:pPr>
            <a:r>
              <a:rPr lang="ru-RU" sz="1800" dirty="0">
                <a:cs typeface="Times New Roman" pitchFamily="18" charset="0"/>
              </a:rPr>
              <a:t>4. Необходимость применения чистых исходных порошков.</a:t>
            </a:r>
          </a:p>
          <a:p>
            <a:pPr>
              <a:buNone/>
            </a:pPr>
            <a:r>
              <a:rPr lang="ru-RU" sz="1800" dirty="0">
                <a:cs typeface="Times New Roman" pitchFamily="18" charset="0"/>
              </a:rPr>
              <a:t>5. Сложность изготовления  крупных по размерам деталей.</a:t>
            </a:r>
          </a:p>
          <a:p>
            <a:pPr>
              <a:buNone/>
            </a:pPr>
            <a:r>
              <a:rPr lang="ru-RU" sz="1800" dirty="0">
                <a:cs typeface="Times New Roman" pitchFamily="18" charset="0"/>
              </a:rPr>
              <a:t>6. </a:t>
            </a:r>
            <a:r>
              <a:rPr lang="ru-RU" sz="1800" dirty="0"/>
              <a:t> Продукты порошковой металлургии имеют низкую прочность и ударную вязкость.</a:t>
            </a:r>
          </a:p>
          <a:p>
            <a:pPr>
              <a:buNone/>
            </a:pPr>
            <a:endParaRPr lang="ru-RU" sz="1800" dirty="0">
              <a:cs typeface="Times New Roman" pitchFamily="18" charset="0"/>
            </a:endParaRPr>
          </a:p>
        </p:txBody>
      </p:sp>
      <p:pic>
        <p:nvPicPr>
          <p:cNvPr id="6" name="Picture 2" descr="http://www.anvita.biz/uploads/posts/2013-10/1382941809_pm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1208" y="3430396"/>
            <a:ext cx="5017688" cy="31872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8201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2742" y="269138"/>
            <a:ext cx="79939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rgbClr val="C00000"/>
                </a:solidFill>
                <a:cs typeface="Times New Roman" pitchFamily="18" charset="0"/>
              </a:rPr>
              <a:t>ПРИМЕНЕНИЕ ПОРОШКОВ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  <a:cs typeface="Times New Roman" pitchFamily="18" charset="0"/>
              </a:rPr>
              <a:t>Из конструкционных порошковых материалов </a:t>
            </a:r>
          </a:p>
          <a:p>
            <a:pPr algn="ctr"/>
            <a:r>
              <a:rPr lang="ru-RU" dirty="0">
                <a:cs typeface="Times New Roman" pitchFamily="18" charset="0"/>
              </a:rPr>
              <a:t>изготавливают детали для машин, приборов: муфты, шайбы, шестерни, фланцы для труб и др. изделия к которым  предъявляются требования повышенной износостойкости и невысокой стоимости.</a:t>
            </a:r>
            <a:br>
              <a:rPr lang="ru-RU" dirty="0">
                <a:cs typeface="Times New Roman" pitchFamily="18" charset="0"/>
              </a:rPr>
            </a:br>
            <a:endParaRPr lang="ru-RU" dirty="0">
              <a:cs typeface="Times New Roman" pitchFamily="18" charset="0"/>
            </a:endParaRPr>
          </a:p>
          <a:p>
            <a:pPr algn="ctr"/>
            <a:endParaRPr lang="ru-RU" b="1" dirty="0"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3" name="Picture 2" descr="577263f0747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10606" y="2004114"/>
            <a:ext cx="2940445" cy="2543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8" descr="http://www.metaprom.ru/foto_comp_news/1412428390foto1_big.jpg"/>
          <p:cNvPicPr>
            <a:picLocks noChangeAspect="1" noChangeArrowheads="1"/>
          </p:cNvPicPr>
          <p:nvPr/>
        </p:nvPicPr>
        <p:blipFill>
          <a:blip r:embed="rId3"/>
          <a:srcRect l="17500" t="30000" r="18749"/>
          <a:stretch>
            <a:fillRect/>
          </a:stretch>
        </p:blipFill>
        <p:spPr bwMode="auto">
          <a:xfrm>
            <a:off x="3075213" y="4138367"/>
            <a:ext cx="3229965" cy="2659945"/>
          </a:xfrm>
          <a:prstGeom prst="rect">
            <a:avLst/>
          </a:prstGeom>
          <a:noFill/>
        </p:spPr>
      </p:pic>
      <p:pic>
        <p:nvPicPr>
          <p:cNvPr id="7" name="Picture 6" descr="http://nisidiua.com/images/listings/2014-07/koltsa_vtulki_lenta_uplotnitelnyie_grafitovyie-1405430300-694-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1913" y="2084006"/>
            <a:ext cx="3354503" cy="31204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51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6499" y="367645"/>
            <a:ext cx="8128851" cy="5809318"/>
          </a:xfrm>
        </p:spPr>
        <p:txBody>
          <a:bodyPr>
            <a:noAutofit/>
          </a:bodyPr>
          <a:lstStyle/>
          <a:p>
            <a:r>
              <a:rPr lang="ru-RU" sz="3200" dirty="0"/>
              <a:t>Структурные особенности порошковых материалов влияют на технологические и эксплуатационные характеристики составов. Используются для очистки жидкостей или газов от посторонних включений. Так называемые «потеющие» материалы благодаря пористой структуре применяются для контроля температуры различных поверхностей агрегатов и отдельных узлов. </a:t>
            </a:r>
            <a:r>
              <a:rPr lang="ru-RU" sz="3200" dirty="0" err="1"/>
              <a:t>Пеноматериалы</a:t>
            </a:r>
            <a:r>
              <a:rPr lang="ru-RU" sz="3200" dirty="0"/>
              <a:t> используются для теплоизоляции, а </a:t>
            </a:r>
            <a:r>
              <a:rPr lang="ru-RU" sz="3200" dirty="0" err="1"/>
              <a:t>триботехнические</a:t>
            </a:r>
            <a:r>
              <a:rPr lang="ru-RU" sz="3200" dirty="0"/>
              <a:t> порошковые структуры применяются из-за своих антифрикционных свойств. </a:t>
            </a:r>
          </a:p>
        </p:txBody>
      </p:sp>
    </p:spTree>
    <p:extLst>
      <p:ext uri="{BB962C8B-B14F-4D97-AF65-F5344CB8AC3E}">
        <p14:creationId xmlns:p14="http://schemas.microsoft.com/office/powerpoint/2010/main" val="3577818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08" y="365126"/>
            <a:ext cx="8981792" cy="588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838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6755" y="471341"/>
            <a:ext cx="807877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Электротехнические порошковые составы могут быть контактными, магнитными или </a:t>
            </a:r>
            <a:r>
              <a:rPr lang="ru-RU" sz="2800" dirty="0" err="1"/>
              <a:t>анаморфными</a:t>
            </a:r>
            <a:r>
              <a:rPr lang="ru-RU" sz="2800" dirty="0"/>
              <a:t>. Применяются для металлических и неметаллических (графитовых, карбидных) контактов, магнитотвердых сплавов и диэлектриков в электротехнике. Внедряются медные, серебряные, вольфрамовые или никелевые соединения с добавками оксидов или графита. Также не последнюю роль порошковые материалы играют в ядерной энергетике. Производится изготовление стержней, поглотителей нейтронов или замедлителей с применением таких элементов, как бор, кадмий, цирконий или гафний, а также свинец или вольфрам. </a:t>
            </a:r>
          </a:p>
        </p:txBody>
      </p:sp>
    </p:spTree>
    <p:extLst>
      <p:ext uri="{BB962C8B-B14F-4D97-AF65-F5344CB8AC3E}">
        <p14:creationId xmlns:p14="http://schemas.microsoft.com/office/powerpoint/2010/main" val="65498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926" y="301659"/>
            <a:ext cx="8371002" cy="61290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indent="337500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последние годы интенсивно развивается новый технологический процесс получения авиационных материалов конструкционного назначения — металлургия гранул никелевых, титановых и алюминиевый сплавов. Процесс основан на получении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микрослитков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заданного химического состава, кристаллизирующихся с высокой скоростью охлаждения, и их последующем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компактировании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путём изостатического прессования. Полученные прессовки (массой до 0,5—2 т) могут быть использованы как готовые изделия или как заготовки для последующей деформации. </a:t>
            </a:r>
            <a:b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15879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Основные направления применения в электроэнергетике:</a:t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3377" y="1527142"/>
            <a:ext cx="8625526" cy="521302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Контакты и коммутационные аппараты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Производство контактных групп для выключателей, реле и других устройств, где требуется высокая проводимость, стойкость к эрозии и износу.</a:t>
            </a:r>
          </a:p>
          <a:p>
            <a:pPr lvl="1"/>
            <a:r>
              <a:rPr lang="ru-RU" dirty="0"/>
              <a:t>Используются композиции на основе меди, серебра, вольфрама, никеля с добавлением графита и оксидов.</a:t>
            </a:r>
          </a:p>
          <a:p>
            <a:r>
              <a:rPr lang="ru-RU" b="1" dirty="0"/>
              <a:t>Магнитные материалы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Создание сердечников для дросселей и трансформаторов в импульсных блоках питания, корректорах мощности.</a:t>
            </a:r>
          </a:p>
          <a:p>
            <a:pPr lvl="1"/>
            <a:r>
              <a:rPr lang="ru-RU" dirty="0"/>
              <a:t>Порошки позволяют получать материалы с заданными магнитными свойствами (высокая проницаемость, низкие потери).</a:t>
            </a:r>
          </a:p>
          <a:p>
            <a:r>
              <a:rPr lang="ru-RU" b="1" dirty="0"/>
              <a:t>Конструкционные и износостойкие детали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Изготовление подшипников скольжения, втулок, шестерен, храповиков, работающих в условиях трения и нагрузок.</a:t>
            </a:r>
          </a:p>
          <a:p>
            <a:pPr lvl="1"/>
            <a:r>
              <a:rPr lang="ru-RU" dirty="0"/>
              <a:t>Обеспечивают точность размеров и высокую прочность без сложной механической обработки.</a:t>
            </a:r>
          </a:p>
          <a:p>
            <a:r>
              <a:rPr lang="ru-RU" b="1" dirty="0"/>
              <a:t>Ядерная энергетика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Специальные порошковые материалы используются в компонентах ядерных реакторов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9967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Вопросы по теме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3315" y="1838227"/>
            <a:ext cx="7912035" cy="433873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Какие существуют основные методы получения металлических порошков?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Как производятся порошковые материалы?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Какие изделия изготавливают методом порошковой металлургии?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Как проводится спекание?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259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 advClick="0" advTm="15000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349</TotalTime>
  <Words>2126</Words>
  <Application>Microsoft Office PowerPoint</Application>
  <PresentationFormat>Экран (4:3)</PresentationFormat>
  <Paragraphs>144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1" baseType="lpstr">
      <vt:lpstr>Arial</vt:lpstr>
      <vt:lpstr>Calibri</vt:lpstr>
      <vt:lpstr>Calibri Light</vt:lpstr>
      <vt:lpstr>Times New Roman</vt:lpstr>
      <vt:lpstr>Wingdings 2</vt:lpstr>
      <vt:lpstr>Тема Office</vt:lpstr>
      <vt:lpstr>Порошковые материалы </vt:lpstr>
      <vt:lpstr>Презентация PowerPoint</vt:lpstr>
      <vt:lpstr>ПРИМЕНЯЕТСЯ КАК ЭКОНОМИЧЕСКИ ВЫГОДНАЯ ЗАМЕНА МЕХАНИЧЕСКОЙ ОБРАБОТКИ ПРИ МАССОВОМ ПРОИЗВОДСТВЕ.   ТЕХНОЛОГИЯ ПОЗВОЛЯЕТ ПОЛУЧИТЬ ВЫСОКОТОЧНЫЕ ИЗДЕЛИЯ.  ТАКЖЕ ПРИМЕНЯЕТСЯ ДЛЯ ДОСТИЖЕНИЯ ОСОБЫХ СВОЙСТВ ИЛИ ЗАДАННЫХ ХАРАКТЕРИСТИК, КОТОРЫЕ НЕВОЗМОЖНО ПОЛУЧИТЬ КАКИМ-ЛИБО ДРУГИМ МЕТОДОМ.  </vt:lpstr>
      <vt:lpstr>Изделия порошковой металлургии</vt:lpstr>
      <vt:lpstr>ИСТОРИЯ</vt:lpstr>
      <vt:lpstr>Презентация PowerPoint</vt:lpstr>
      <vt:lpstr>Типовая технология производства заготовки изделий методом порошковой металлургии включает четыре основные операции:</vt:lpstr>
      <vt:lpstr>Презентация PowerPoint</vt:lpstr>
      <vt:lpstr>Презентация PowerPoint</vt:lpstr>
      <vt:lpstr>Получение порошка исходного материала</vt:lpstr>
      <vt:lpstr>Презентация PowerPoint</vt:lpstr>
      <vt:lpstr>Презентация PowerPoint</vt:lpstr>
      <vt:lpstr>Презентация PowerPoint</vt:lpstr>
      <vt:lpstr>Компактирование</vt:lpstr>
      <vt:lpstr>Презентация PowerPoint</vt:lpstr>
      <vt:lpstr>Процесс прессования</vt:lpstr>
      <vt:lpstr>Презентация PowerPoint</vt:lpstr>
      <vt:lpstr>Презентация PowerPoint</vt:lpstr>
      <vt:lpstr>Спекание 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порошковых материалов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направления применения в электроэнергетике: </vt:lpstr>
      <vt:lpstr>Вопросы по теме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Порошковые материалы</dc:title>
  <dc:creator>USER</dc:creator>
  <cp:lastModifiedBy>user</cp:lastModifiedBy>
  <cp:revision>51</cp:revision>
  <dcterms:created xsi:type="dcterms:W3CDTF">2013-12-01T07:36:41Z</dcterms:created>
  <dcterms:modified xsi:type="dcterms:W3CDTF">2025-12-11T07:36:55Z</dcterms:modified>
</cp:coreProperties>
</file>